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4" r:id="rId4"/>
    <p:sldId id="258" r:id="rId5"/>
    <p:sldId id="263" r:id="rId6"/>
    <p:sldId id="262" r:id="rId7"/>
    <p:sldId id="261" r:id="rId8"/>
    <p:sldId id="270" r:id="rId9"/>
    <p:sldId id="271" r:id="rId10"/>
    <p:sldId id="259" r:id="rId11"/>
    <p:sldId id="266" r:id="rId12"/>
    <p:sldId id="268" r:id="rId13"/>
    <p:sldId id="269" r:id="rId14"/>
    <p:sldId id="260" r:id="rId15"/>
    <p:sldId id="265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57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3D00C-681E-B286-8674-7ED56B168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83B883-072F-6988-3CDA-037AEEECA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11DEB-E66C-4109-3996-F0C6AC143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BB7-E8D8-47DB-916B-4F310E49D75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A88D3-FB85-60AB-BD94-0EF6FB134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CF66D-A3C4-26A7-4DF2-17EBC10D7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92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47708-08F1-F3FB-5C83-A2C20261B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AC9CB-241E-227E-42F0-051A53B11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D594D-10D7-6EEB-F167-66B6DC1AC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BB7-E8D8-47DB-916B-4F310E49D75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D2756-F7D0-FADC-0995-973E420B4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3622B-FE29-291D-0194-018144715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08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6CDE35-22FA-3B83-642D-77B24F9ACA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313EDF-2AFF-08D2-7DEF-3387AF755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D13DD-8F82-6F8B-0D97-C5A1B931F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BB7-E8D8-47DB-916B-4F310E49D75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0BA13-9422-1B73-2357-A538B0E1F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39DFD-1431-C937-55C2-9C19FEB2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82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C8932-9DD8-83E3-3668-C15D109B3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E1479-E92C-5033-1C0A-B5EE31381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4617-FAA3-B221-FA1B-FF26ECB6F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BB7-E8D8-47DB-916B-4F310E49D75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9F9D0-A0AA-82A1-D847-9ED0681F0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1C212-E58E-C3E1-ACC5-0CE2F88BC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25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50677-E110-04B0-4C54-47160B78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4B60C-37E9-E836-AA64-DE59C3E71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89DC-A8BA-4619-EDC8-32CEE756B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BB7-E8D8-47DB-916B-4F310E49D75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D0FA0-83FA-A9AF-D6C5-08D94359E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45158-1E09-E5C1-C2AE-B0741C9A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57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84489-798D-31AF-2542-8AFAC63E2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FBB4B-8E14-2476-04CC-F2958D742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C1F730-A04F-3760-685D-7674FF2A4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01FF6B-77D7-CD35-5284-29C12740D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BB7-E8D8-47DB-916B-4F310E49D75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ACFB5-7F67-90C2-9FDE-E2FBFBE6B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E9ED09-DE82-B970-1855-AB77BF145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10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9E40E-E01A-A3AE-0793-93CF0762D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C0481-DF2F-0295-6135-A9C678693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C725EF-3A84-9A04-68FD-E93433498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4C09E-960B-BB11-A9B7-E9E677B1E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954891-B3C6-4443-0DC7-2B5A65B42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A3A3B6-7E07-6700-EAD2-5F74AA84A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BB7-E8D8-47DB-916B-4F310E49D75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1083E-088A-5084-B8B1-8CEB756AF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1F2A5A-C01B-5E1C-377E-600D0396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0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5D505-B1F8-ED2F-BBF7-F1B0AEE6B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92B2A6-9CD8-8B3E-704E-BE64AE10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BB7-E8D8-47DB-916B-4F310E49D75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EA3E0D-7535-C51A-19C8-A5E844430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B201A-B8FE-1218-2517-C3F2A0994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9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5F0F72-6C31-A702-7C77-59A44B0D0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BB7-E8D8-47DB-916B-4F310E49D75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4177E-5C0C-5030-6AF0-F634627CA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FF70B-AAF5-DC8E-7642-B94959DCD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00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424B3-7E81-D3F8-2706-55E05E018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86436-10AB-888D-194F-C3DB07F82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3DDA4B-AAE4-8C4F-0AB3-6739CB6AA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0B400-5B8B-1C4F-E4A5-196517C66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BB7-E8D8-47DB-916B-4F310E49D75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A7938-8445-082D-879F-6A21D5C2B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9C9BA-1753-4849-A70F-C16FACAA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3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0EB04-D7C0-7C71-17F7-07ED8C85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E9AAD7-41AF-6560-27F1-6201107BB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3F591-B40C-88BC-FE53-570604C1E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E89ECF-27A6-41CC-59FE-1DDC14CF7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BB7-E8D8-47DB-916B-4F310E49D75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EDC50-C768-0380-4D38-01C137C4A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7B1AAE-48F5-A8BE-B25D-4F31C1CC3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67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D0626-1DE8-4AE8-6B58-FB1739FCE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419C09-767C-1891-43C1-785F28409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992FE-45CF-849B-BB88-341B8A24C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49BB7-E8D8-47DB-916B-4F310E49D75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1F5FA-4905-7E54-755A-049028506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3539B-FC0D-6C07-5006-4D0F9D2F4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9400E-F18E-4F4F-A422-96592B30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6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1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79179BC3-740C-EAA4-8A91-7A5D1E6F0D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134" y="318165"/>
            <a:ext cx="3400426" cy="3400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F261B5-4B76-566C-0C71-0BAEA2B9E587}"/>
              </a:ext>
            </a:extLst>
          </p:cNvPr>
          <p:cNvSpPr txBox="1"/>
          <p:nvPr/>
        </p:nvSpPr>
        <p:spPr>
          <a:xfrm>
            <a:off x="1128123" y="3540269"/>
            <a:ext cx="31602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Myriad Pro Light" panose="020B0403030403020204" pitchFamily="34" charset="0"/>
            </a:endParaRPr>
          </a:p>
          <a:p>
            <a:endParaRPr lang="en-US" dirty="0">
              <a:latin typeface="Myriad Pro Light" panose="020B0403030403020204" pitchFamily="34" charset="0"/>
            </a:endParaRPr>
          </a:p>
          <a:p>
            <a:endParaRPr lang="en-US" dirty="0">
              <a:latin typeface="Myriad Pro Light" panose="020B0403030403020204" pitchFamily="34" charset="0"/>
            </a:endParaRPr>
          </a:p>
          <a:p>
            <a:endParaRPr lang="en-US" dirty="0">
              <a:latin typeface="Myriad Pro Light" panose="020B0403030403020204" pitchFamily="34" charset="0"/>
            </a:endParaRPr>
          </a:p>
          <a:p>
            <a:r>
              <a:rPr lang="en-US" dirty="0">
                <a:latin typeface="Myriad Pro Light" panose="020B0403030403020204" pitchFamily="34" charset="0"/>
              </a:rPr>
              <a:t>Presented by: Frankie </a:t>
            </a:r>
            <a:r>
              <a:rPr lang="en-US" dirty="0" err="1">
                <a:latin typeface="Myriad Pro Light" panose="020B0403030403020204" pitchFamily="34" charset="0"/>
              </a:rPr>
              <a:t>Posillo</a:t>
            </a:r>
            <a:endParaRPr lang="en-US" dirty="0">
              <a:latin typeface="Myriad Pro Light" panose="020B0403030403020204" pitchFamily="34" charset="0"/>
            </a:endParaRPr>
          </a:p>
        </p:txBody>
      </p:sp>
      <p:pic>
        <p:nvPicPr>
          <p:cNvPr id="1026" name="Picture 2" descr="iDentalSoft">
            <a:extLst>
              <a:ext uri="{FF2B5EF4-FFF2-40B4-BE49-F238E27FC236}">
                <a16:creationId xmlns:a16="http://schemas.microsoft.com/office/drawing/2014/main" id="{052E76C6-3E5D-8E1C-83B4-C0FD870A3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90" y="3540269"/>
            <a:ext cx="2531587" cy="97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898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D2824D-F38C-E777-47A3-F1478471A3B6}"/>
              </a:ext>
            </a:extLst>
          </p:cNvPr>
          <p:cNvSpPr txBox="1"/>
          <p:nvPr/>
        </p:nvSpPr>
        <p:spPr>
          <a:xfrm flipH="1">
            <a:off x="4879521" y="378822"/>
            <a:ext cx="2370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anose="020B0403030403020204"/>
              </a:rPr>
              <a:t>Why iDentalSoft?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E0FF5E-C702-727F-2781-300B60501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620" y="1558308"/>
            <a:ext cx="8894990" cy="3552536"/>
          </a:xfrm>
          <a:prstGeom prst="rect">
            <a:avLst/>
          </a:prstGeom>
        </p:spPr>
      </p:pic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pic>
        <p:nvPicPr>
          <p:cNvPr id="14" name="Picture 2" descr="iDentalSoft">
            <a:extLst>
              <a:ext uri="{FF2B5EF4-FFF2-40B4-BE49-F238E27FC236}">
                <a16:creationId xmlns:a16="http://schemas.microsoft.com/office/drawing/2014/main" id="{725FF9F0-DAA9-F954-32AA-1D9F3B46E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6173560"/>
            <a:ext cx="22098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0DE7BEC-8846-6C86-52EB-798FCE511F40}"/>
              </a:ext>
            </a:extLst>
          </p:cNvPr>
          <p:cNvSpPr/>
          <p:nvPr/>
        </p:nvSpPr>
        <p:spPr>
          <a:xfrm>
            <a:off x="1170894" y="1175657"/>
            <a:ext cx="9850211" cy="419644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7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A427E5-4ADC-144A-1CCF-7FA4803D5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422" y="1366227"/>
            <a:ext cx="9885591" cy="3471112"/>
          </a:xfrm>
          <a:prstGeom prst="rect">
            <a:avLst/>
          </a:prstGeom>
        </p:spPr>
      </p:pic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pic>
        <p:nvPicPr>
          <p:cNvPr id="6" name="Picture 2" descr="iDentalSoft">
            <a:extLst>
              <a:ext uri="{FF2B5EF4-FFF2-40B4-BE49-F238E27FC236}">
                <a16:creationId xmlns:a16="http://schemas.microsoft.com/office/drawing/2014/main" id="{D9693333-3BF0-6D70-5E76-EF32C3616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6173560"/>
            <a:ext cx="22098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33FA02-F729-2D26-9249-25C399B9181A}"/>
              </a:ext>
            </a:extLst>
          </p:cNvPr>
          <p:cNvSpPr/>
          <p:nvPr/>
        </p:nvSpPr>
        <p:spPr>
          <a:xfrm>
            <a:off x="971551" y="930729"/>
            <a:ext cx="10248900" cy="441687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0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pic>
        <p:nvPicPr>
          <p:cNvPr id="6" name="Picture 2" descr="iDentalSoft">
            <a:extLst>
              <a:ext uri="{FF2B5EF4-FFF2-40B4-BE49-F238E27FC236}">
                <a16:creationId xmlns:a16="http://schemas.microsoft.com/office/drawing/2014/main" id="{D9693333-3BF0-6D70-5E76-EF32C3616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6173560"/>
            <a:ext cx="22098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0AFE15-66E1-F5DD-B7E8-FFF92CB76337}"/>
              </a:ext>
            </a:extLst>
          </p:cNvPr>
          <p:cNvSpPr txBox="1"/>
          <p:nvPr/>
        </p:nvSpPr>
        <p:spPr>
          <a:xfrm>
            <a:off x="2583996" y="2996293"/>
            <a:ext cx="326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…and because it integrates with 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332E143-7DAC-2E10-5111-D6C8677D5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346" y="2420710"/>
            <a:ext cx="28575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84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pic>
        <p:nvPicPr>
          <p:cNvPr id="6" name="Picture 2" descr="iDentalSoft">
            <a:extLst>
              <a:ext uri="{FF2B5EF4-FFF2-40B4-BE49-F238E27FC236}">
                <a16:creationId xmlns:a16="http://schemas.microsoft.com/office/drawing/2014/main" id="{D9693333-3BF0-6D70-5E76-EF32C3616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6173560"/>
            <a:ext cx="22098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hape 77">
            <a:extLst>
              <a:ext uri="{FF2B5EF4-FFF2-40B4-BE49-F238E27FC236}">
                <a16:creationId xmlns:a16="http://schemas.microsoft.com/office/drawing/2014/main" id="{657306D1-D3AC-4C09-4B35-EE8145EE8723}"/>
              </a:ext>
            </a:extLst>
          </p:cNvPr>
          <p:cNvSpPr txBox="1">
            <a:spLocks/>
          </p:cNvSpPr>
          <p:nvPr/>
        </p:nvSpPr>
        <p:spPr>
          <a:xfrm>
            <a:off x="1835700" y="1484774"/>
            <a:ext cx="8520600" cy="390155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" sz="2000" dirty="0">
                <a:latin typeface="Myriad Pro Light" panose="020B0403030403020204"/>
              </a:rPr>
              <a:t>iDentalSoft One Solution supports:</a:t>
            </a:r>
          </a:p>
          <a:p>
            <a:pPr algn="l">
              <a:spcBef>
                <a:spcPts val="0"/>
              </a:spcBef>
            </a:pPr>
            <a:endParaRPr lang="en" sz="2000" dirty="0">
              <a:latin typeface="Myriad Pro Light" panose="020B0403030403020204"/>
            </a:endParaRPr>
          </a:p>
          <a:p>
            <a:pPr marL="5143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>
                <a:latin typeface="Myriad Pro Light" panose="020B0403030403020204"/>
              </a:rPr>
              <a:t>Start-up</a:t>
            </a:r>
          </a:p>
          <a:p>
            <a:pPr marL="5143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sz="2000" dirty="0">
              <a:latin typeface="Myriad Pro Light" panose="020B0403030403020204"/>
            </a:endParaRPr>
          </a:p>
          <a:p>
            <a:pPr marL="5143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>
                <a:latin typeface="Myriad Pro Light" panose="020B0403030403020204"/>
              </a:rPr>
              <a:t>Single Practice</a:t>
            </a:r>
          </a:p>
          <a:p>
            <a:pPr marL="5143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sz="2000" dirty="0">
              <a:latin typeface="Myriad Pro Light" panose="020B0403030403020204"/>
            </a:endParaRPr>
          </a:p>
          <a:p>
            <a:pPr marL="5143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>
                <a:latin typeface="Myriad Pro Light" panose="020B0403030403020204"/>
              </a:rPr>
              <a:t>Multi Practices</a:t>
            </a:r>
          </a:p>
          <a:p>
            <a:pPr marL="5143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sz="2000" dirty="0">
              <a:latin typeface="Myriad Pro Light" panose="020B0403030403020204"/>
            </a:endParaRPr>
          </a:p>
          <a:p>
            <a:pPr marL="5143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>
                <a:latin typeface="Myriad Pro Light" panose="020B0403030403020204"/>
              </a:rPr>
              <a:t>FQHC – Support UDS Reporting. Have HL7 bi-diectional integration. Partnership with CureMD to expand the One Solution = Medical+Dental.</a:t>
            </a:r>
          </a:p>
          <a:p>
            <a:pPr marL="5143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sz="2000" dirty="0">
              <a:latin typeface="Myriad Pro Light" panose="020B0403030403020204"/>
            </a:endParaRPr>
          </a:p>
          <a:p>
            <a:pPr marL="5143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>
                <a:latin typeface="Myriad Pro Light" panose="020B0403030403020204"/>
              </a:rPr>
              <a:t>Dental Clinic – Support 837D for ADA dental claim and 837i for UB-04 claim</a:t>
            </a:r>
          </a:p>
        </p:txBody>
      </p:sp>
      <p:sp>
        <p:nvSpPr>
          <p:cNvPr id="7" name="Shape 76">
            <a:extLst>
              <a:ext uri="{FF2B5EF4-FFF2-40B4-BE49-F238E27FC236}">
                <a16:creationId xmlns:a16="http://schemas.microsoft.com/office/drawing/2014/main" id="{D9166EBF-EBF0-6B90-7E70-F168B3DA081B}"/>
              </a:ext>
            </a:extLst>
          </p:cNvPr>
          <p:cNvSpPr txBox="1">
            <a:spLocks/>
          </p:cNvSpPr>
          <p:nvPr/>
        </p:nvSpPr>
        <p:spPr>
          <a:xfrm>
            <a:off x="2139043" y="416331"/>
            <a:ext cx="7441746" cy="603187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anose="020B0403030403020204"/>
              </a:rPr>
              <a:t>What markets are iDentalSoft a solution for?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DD1345-ED08-1AB7-5241-EE9C1499139D}"/>
              </a:ext>
            </a:extLst>
          </p:cNvPr>
          <p:cNvSpPr/>
          <p:nvPr/>
        </p:nvSpPr>
        <p:spPr>
          <a:xfrm>
            <a:off x="983797" y="1384806"/>
            <a:ext cx="9956347" cy="400151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0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0F4261-D26C-9CBA-1FA8-DC880C47DC2C}"/>
              </a:ext>
            </a:extLst>
          </p:cNvPr>
          <p:cNvSpPr txBox="1"/>
          <p:nvPr/>
        </p:nvSpPr>
        <p:spPr>
          <a:xfrm>
            <a:off x="2791497" y="280788"/>
            <a:ext cx="5980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/>
              </a:rPr>
              <a:t>What services are offered within iDentalSoft?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0A4572-E367-85DA-348D-7C64B6BE1183}"/>
              </a:ext>
            </a:extLst>
          </p:cNvPr>
          <p:cNvSpPr txBox="1"/>
          <p:nvPr/>
        </p:nvSpPr>
        <p:spPr>
          <a:xfrm>
            <a:off x="1146072" y="906997"/>
            <a:ext cx="149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yriad Pro Light"/>
              </a:rPr>
              <a:t>2-way Texting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E13B94-6A48-AE02-C4A2-BE439254C642}"/>
              </a:ext>
            </a:extLst>
          </p:cNvPr>
          <p:cNvSpPr txBox="1"/>
          <p:nvPr/>
        </p:nvSpPr>
        <p:spPr>
          <a:xfrm>
            <a:off x="4204606" y="997413"/>
            <a:ext cx="2802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Myriad Pro Light"/>
              </a:rPr>
              <a:t>eClaims</a:t>
            </a:r>
            <a:r>
              <a:rPr lang="en-US" dirty="0">
                <a:latin typeface="Myriad Pro Light"/>
              </a:rPr>
              <a:t>, attachments, ERA’s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473AD2-A7DA-328F-DD39-CAA9DEFFA22D}"/>
              </a:ext>
            </a:extLst>
          </p:cNvPr>
          <p:cNvSpPr txBox="1"/>
          <p:nvPr/>
        </p:nvSpPr>
        <p:spPr>
          <a:xfrm>
            <a:off x="5468460" y="5014809"/>
            <a:ext cx="2252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yriad Pro Light"/>
              </a:rPr>
              <a:t>Virtual Phone Service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CC0566-6211-376C-9A7E-B5E9F8BB7852}"/>
              </a:ext>
            </a:extLst>
          </p:cNvPr>
          <p:cNvSpPr txBox="1"/>
          <p:nvPr/>
        </p:nvSpPr>
        <p:spPr>
          <a:xfrm>
            <a:off x="9054230" y="3492692"/>
            <a:ext cx="178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yriad Pro Light" panose="020B0403030403020204"/>
              </a:rPr>
              <a:t>Electronic Faxing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740E5F-5AE9-8BEC-4EF5-98FD9F08C6C0}"/>
              </a:ext>
            </a:extLst>
          </p:cNvPr>
          <p:cNvSpPr txBox="1"/>
          <p:nvPr/>
        </p:nvSpPr>
        <p:spPr>
          <a:xfrm>
            <a:off x="790274" y="3589715"/>
            <a:ext cx="210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yriad Pro Light"/>
              </a:rPr>
              <a:t>Payment Processing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34F5754-E448-0E9E-0521-DCE827BB7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6" y="1355223"/>
            <a:ext cx="2622192" cy="1987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2004D5DE-E479-E947-662D-3075AB007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855" y="1355224"/>
            <a:ext cx="2335151" cy="20401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AD4E941C-9B72-6A93-F17A-0F4A3AF45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138" y="2534539"/>
            <a:ext cx="2802819" cy="21867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035C0C-6631-06CB-0CF4-CC35DA50A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79" y="3997224"/>
            <a:ext cx="2957236" cy="983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7B26AB-0EAF-BAE0-F3AA-D2FDBED4EE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541" y="4839785"/>
            <a:ext cx="2957236" cy="15491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3586E3-F181-DFBE-2E85-5818870E69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4224" y="5472142"/>
            <a:ext cx="2681203" cy="9237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6B5ECDB-99EA-F025-21BF-AB18F48C17DF}"/>
              </a:ext>
            </a:extLst>
          </p:cNvPr>
          <p:cNvSpPr txBox="1"/>
          <p:nvPr/>
        </p:nvSpPr>
        <p:spPr>
          <a:xfrm>
            <a:off x="7888270" y="906997"/>
            <a:ext cx="397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yriad Pro Light" panose="020B0403030403020204"/>
              </a:rPr>
              <a:t>Imaging Software (</a:t>
            </a:r>
            <a:r>
              <a:rPr lang="en-US" dirty="0" err="1">
                <a:latin typeface="Myriad Pro Light" panose="020B0403030403020204"/>
              </a:rPr>
              <a:t>xray</a:t>
            </a:r>
            <a:r>
              <a:rPr lang="en-US" dirty="0">
                <a:latin typeface="Myriad Pro Light" panose="020B0403030403020204"/>
              </a:rPr>
              <a:t>/</a:t>
            </a:r>
            <a:r>
              <a:rPr lang="en-US" dirty="0" err="1">
                <a:latin typeface="Myriad Pro Light" panose="020B0403030403020204"/>
              </a:rPr>
              <a:t>Pano</a:t>
            </a:r>
            <a:r>
              <a:rPr lang="en-US" dirty="0">
                <a:latin typeface="Myriad Pro Light" panose="020B0403030403020204"/>
              </a:rPr>
              <a:t>/Intra oral)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6FFDA59-5E8B-3C7C-7079-BEAAE01139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4648" y="1324585"/>
            <a:ext cx="3719958" cy="20114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2A0C41-1432-0FB6-4E9B-EDB025917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0485" y="3931680"/>
            <a:ext cx="3150414" cy="756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267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D2824D-F38C-E777-47A3-F1478471A3B6}"/>
              </a:ext>
            </a:extLst>
          </p:cNvPr>
          <p:cNvSpPr txBox="1"/>
          <p:nvPr/>
        </p:nvSpPr>
        <p:spPr>
          <a:xfrm flipH="1">
            <a:off x="4971312" y="227297"/>
            <a:ext cx="1990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anose="020B0403030403020204"/>
              </a:rPr>
              <a:t>Watch it Live!</a:t>
            </a:r>
          </a:p>
        </p:txBody>
      </p:sp>
      <p:pic>
        <p:nvPicPr>
          <p:cNvPr id="3" name="Picture 2" descr="iDentalSoft">
            <a:extLst>
              <a:ext uri="{FF2B5EF4-FFF2-40B4-BE49-F238E27FC236}">
                <a16:creationId xmlns:a16="http://schemas.microsoft.com/office/drawing/2014/main" id="{2026EEF1-4648-2BF4-07A8-209E562D1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6173560"/>
            <a:ext cx="22098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B5AE10-6DEA-23EF-38CC-879F2CA1C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354" y="801646"/>
            <a:ext cx="9236644" cy="502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99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D2824D-F38C-E777-47A3-F1478471A3B6}"/>
              </a:ext>
            </a:extLst>
          </p:cNvPr>
          <p:cNvSpPr txBox="1"/>
          <p:nvPr/>
        </p:nvSpPr>
        <p:spPr>
          <a:xfrm flipH="1">
            <a:off x="4494436" y="1521822"/>
            <a:ext cx="4078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anose="020B0403030403020204"/>
              </a:rPr>
              <a:t>Thanks for listening!</a:t>
            </a:r>
          </a:p>
        </p:txBody>
      </p:sp>
      <p:pic>
        <p:nvPicPr>
          <p:cNvPr id="3" name="Picture 2" descr="iDentalSoft">
            <a:extLst>
              <a:ext uri="{FF2B5EF4-FFF2-40B4-BE49-F238E27FC236}">
                <a16:creationId xmlns:a16="http://schemas.microsoft.com/office/drawing/2014/main" id="{2026EEF1-4648-2BF4-07A8-209E562D1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6173560"/>
            <a:ext cx="22098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7AE076-AAA8-B7BC-0752-6366A5F93B56}"/>
              </a:ext>
            </a:extLst>
          </p:cNvPr>
          <p:cNvSpPr txBox="1"/>
          <p:nvPr/>
        </p:nvSpPr>
        <p:spPr>
          <a:xfrm>
            <a:off x="4804681" y="3061608"/>
            <a:ext cx="2127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anose="020B0403030403020204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934087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pic>
        <p:nvPicPr>
          <p:cNvPr id="2050" name="Picture 2" descr="iDentalSoft">
            <a:extLst>
              <a:ext uri="{FF2B5EF4-FFF2-40B4-BE49-F238E27FC236}">
                <a16:creationId xmlns:a16="http://schemas.microsoft.com/office/drawing/2014/main" id="{440DC9E3-D65B-0009-50D7-3C0B5AA00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07" y="6042933"/>
            <a:ext cx="22098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9647CDB-3DA7-DE7E-2B7C-63E50C348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05560"/>
            <a:ext cx="3969002" cy="4341360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6FB49C-768C-FB2D-7AE2-896143A8B8CA}"/>
              </a:ext>
            </a:extLst>
          </p:cNvPr>
          <p:cNvSpPr txBox="1"/>
          <p:nvPr/>
        </p:nvSpPr>
        <p:spPr>
          <a:xfrm>
            <a:off x="6459311" y="1191081"/>
            <a:ext cx="35718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Myriad Pro Light" panose="020B0403030403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 Light" panose="020B0403030403020204"/>
              </a:rPr>
              <a:t>John (IT tech support)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yriad Pro Light" panose="020B0403030403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yriad Pro Light" panose="020B0403030403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 Light" panose="020B0403030403020204"/>
              </a:rPr>
              <a:t>Michael  (CEO)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yriad Pro Light" panose="020B0403030403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yriad Pro Light" panose="020B0403030403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 Light" panose="020B0403030403020204"/>
              </a:rPr>
              <a:t>Peter  (CFO)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yriad Pro Light" panose="020B0403030403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yriad Pro Light" panose="020B0403030403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 Light" panose="020B0403030403020204"/>
              </a:rPr>
              <a:t>Mien (migration &amp; support lead)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yriad Pro Light" panose="020B0403030403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yriad Pro Light" panose="020B0403030403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 Light" panose="020B0403030403020204"/>
              </a:rPr>
              <a:t>Frankie (senior sales associate)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FEA51A-1DB1-0CDE-62C8-15C37E07795A}"/>
              </a:ext>
            </a:extLst>
          </p:cNvPr>
          <p:cNvSpPr txBox="1"/>
          <p:nvPr/>
        </p:nvSpPr>
        <p:spPr>
          <a:xfrm>
            <a:off x="4318959" y="395968"/>
            <a:ext cx="40542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anose="020B0403030403020204"/>
              </a:rPr>
              <a:t>iDentalSoft Team Introduction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309C23-BC4A-1A2C-2DE0-37AB62BF4774}"/>
              </a:ext>
            </a:extLst>
          </p:cNvPr>
          <p:cNvSpPr txBox="1"/>
          <p:nvPr/>
        </p:nvSpPr>
        <p:spPr>
          <a:xfrm>
            <a:off x="2348594" y="5290457"/>
            <a:ext cx="2955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yriad Pro Light" panose="020B0403030403020204"/>
              </a:rPr>
              <a:t>*</a:t>
            </a:r>
            <a:r>
              <a:rPr lang="en-US" sz="1600" b="1" dirty="0">
                <a:latin typeface="Myriad Pro Light" panose="020B0403030403020204"/>
              </a:rPr>
              <a:t>2023 Team Meeting, Las Vegas</a:t>
            </a:r>
          </a:p>
        </p:txBody>
      </p:sp>
    </p:spTree>
    <p:extLst>
      <p:ext uri="{BB962C8B-B14F-4D97-AF65-F5344CB8AC3E}">
        <p14:creationId xmlns:p14="http://schemas.microsoft.com/office/powerpoint/2010/main" val="164239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DentalSoft">
            <a:extLst>
              <a:ext uri="{FF2B5EF4-FFF2-40B4-BE49-F238E27FC236}">
                <a16:creationId xmlns:a16="http://schemas.microsoft.com/office/drawing/2014/main" id="{2A7C0784-C0EF-4761-1A45-2641B4D67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153150"/>
            <a:ext cx="22098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Kansas City Chiefs Superbowl St. Louis Blues Stanley Cup Champs Missouri Decal - Picture 1 of 1">
            <a:extLst>
              <a:ext uri="{FF2B5EF4-FFF2-40B4-BE49-F238E27FC236}">
                <a16:creationId xmlns:a16="http://schemas.microsoft.com/office/drawing/2014/main" id="{001581AE-8EF3-46BF-8837-DC54AFD82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850" y="1420620"/>
            <a:ext cx="2481106" cy="238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72141B-0A50-5309-A501-F6F55B99A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9019" y="3655243"/>
            <a:ext cx="2280269" cy="1829478"/>
          </a:xfrm>
          <a:prstGeom prst="rect">
            <a:avLst/>
          </a:prstGeom>
        </p:spPr>
      </p:pic>
      <p:pic>
        <p:nvPicPr>
          <p:cNvPr id="3076" name="Picture 4" descr="Clifford the Big Red Dog | VS Battles Wiki | Fandom">
            <a:extLst>
              <a:ext uri="{FF2B5EF4-FFF2-40B4-BE49-F238E27FC236}">
                <a16:creationId xmlns:a16="http://schemas.microsoft.com/office/drawing/2014/main" id="{58779AA1-0AB9-33A4-67FB-7785BB453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816" y="3375234"/>
            <a:ext cx="1066036" cy="80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6696E9-9281-6137-2282-AE43E3661203}"/>
              </a:ext>
            </a:extLst>
          </p:cNvPr>
          <p:cNvSpPr txBox="1"/>
          <p:nvPr/>
        </p:nvSpPr>
        <p:spPr>
          <a:xfrm>
            <a:off x="5149288" y="386833"/>
            <a:ext cx="1893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anose="020B0403030403020204"/>
              </a:rPr>
              <a:t>About 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561452-6E30-BA90-6E0E-7241CB9D44A9}"/>
              </a:ext>
            </a:extLst>
          </p:cNvPr>
          <p:cNvSpPr txBox="1"/>
          <p:nvPr/>
        </p:nvSpPr>
        <p:spPr>
          <a:xfrm>
            <a:off x="2649310" y="1052886"/>
            <a:ext cx="99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yriad Pro Light" panose="020B0403030403020204"/>
              </a:rPr>
              <a:t>Personal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670103-316C-22D6-6933-7E85B1CD805D}"/>
              </a:ext>
            </a:extLst>
          </p:cNvPr>
          <p:cNvSpPr txBox="1"/>
          <p:nvPr/>
        </p:nvSpPr>
        <p:spPr>
          <a:xfrm>
            <a:off x="8160203" y="1052886"/>
            <a:ext cx="1321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yriad Pro Light" panose="020B0403030403020204"/>
              </a:rPr>
              <a:t>Professional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194EE-9BE7-A97E-B614-98F2C3C4BD6C}"/>
              </a:ext>
            </a:extLst>
          </p:cNvPr>
          <p:cNvSpPr txBox="1"/>
          <p:nvPr/>
        </p:nvSpPr>
        <p:spPr>
          <a:xfrm>
            <a:off x="6747911" y="1817758"/>
            <a:ext cx="399211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 Light" panose="020B0403030403020204"/>
              </a:rPr>
              <a:t>Worked in STL Dental lab for 4 years</a:t>
            </a:r>
          </a:p>
          <a:p>
            <a:pPr lvl="1"/>
            <a:r>
              <a:rPr lang="en-US" dirty="0">
                <a:latin typeface="Myriad Pro Light" panose="020B0403030403020204"/>
              </a:rPr>
              <a:t>- Support</a:t>
            </a:r>
          </a:p>
          <a:p>
            <a:pPr lvl="1"/>
            <a:r>
              <a:rPr lang="en-US" dirty="0">
                <a:latin typeface="Myriad Pro Light" panose="020B0403030403020204"/>
              </a:rPr>
              <a:t>- Customer service</a:t>
            </a:r>
          </a:p>
          <a:p>
            <a:pPr lvl="1"/>
            <a:r>
              <a:rPr lang="en-US" dirty="0">
                <a:latin typeface="Myriad Pro Light" panose="020B0403030403020204"/>
              </a:rPr>
              <a:t>- Sales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yriad Pro Light" panose="020B0403030403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 Light" panose="020B0403030403020204"/>
              </a:rPr>
              <a:t>Been with iDentalSoft for 5+ years</a:t>
            </a:r>
          </a:p>
          <a:p>
            <a:pPr lvl="1"/>
            <a:r>
              <a:rPr lang="en-US" dirty="0">
                <a:latin typeface="Myriad Pro Light" panose="020B0403030403020204"/>
              </a:rPr>
              <a:t>- Sales</a:t>
            </a:r>
          </a:p>
          <a:p>
            <a:pPr lvl="1"/>
            <a:r>
              <a:rPr lang="en-US" dirty="0">
                <a:latin typeface="Myriad Pro Light" panose="020B0403030403020204"/>
              </a:rPr>
              <a:t>- Client Onboarding</a:t>
            </a:r>
          </a:p>
          <a:p>
            <a:pPr lvl="1"/>
            <a:r>
              <a:rPr lang="en-US" dirty="0">
                <a:latin typeface="Myriad Pro Light" panose="020B0403030403020204"/>
              </a:rPr>
              <a:t>- Training</a:t>
            </a:r>
          </a:p>
          <a:p>
            <a:pPr lvl="1"/>
            <a:endParaRPr lang="en-US" dirty="0">
              <a:latin typeface="Myriad Pro Light" panose="020B040303040302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Myriad Pro Light" panose="020B0403030403020204"/>
            </a:endParaRPr>
          </a:p>
          <a:p>
            <a:pPr lvl="1"/>
            <a:endParaRPr lang="en-US" dirty="0">
              <a:latin typeface="Myriad Pro Light" panose="020B0403030403020204"/>
            </a:endParaRPr>
          </a:p>
          <a:p>
            <a:r>
              <a:rPr lang="en-US" dirty="0">
                <a:latin typeface="Myriad Pro Light" panose="020B0403030403020204"/>
              </a:rPr>
              <a:t>Total Time in Dental: 9+ years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88D898F-A810-8D69-B58C-202ADD1EEEAA}"/>
              </a:ext>
            </a:extLst>
          </p:cNvPr>
          <p:cNvSpPr/>
          <p:nvPr/>
        </p:nvSpPr>
        <p:spPr>
          <a:xfrm>
            <a:off x="1016454" y="1608364"/>
            <a:ext cx="4551589" cy="419675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83FE6B3-8644-86D9-15AD-CD006F867C04}"/>
              </a:ext>
            </a:extLst>
          </p:cNvPr>
          <p:cNvSpPr/>
          <p:nvPr/>
        </p:nvSpPr>
        <p:spPr>
          <a:xfrm>
            <a:off x="6545070" y="1566042"/>
            <a:ext cx="4551589" cy="419675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73E5A-D3C9-9ECB-A378-376E30026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2038" y="1856154"/>
            <a:ext cx="1613138" cy="16546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30D2FA-6BAD-BCAF-6C4E-AAC0FE69B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6723" y="3810116"/>
            <a:ext cx="1485105" cy="1516370"/>
          </a:xfrm>
          <a:prstGeom prst="rect">
            <a:avLst/>
          </a:prstGeom>
        </p:spPr>
      </p:pic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8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DentalSoft">
            <a:extLst>
              <a:ext uri="{FF2B5EF4-FFF2-40B4-BE49-F238E27FC236}">
                <a16:creationId xmlns:a16="http://schemas.microsoft.com/office/drawing/2014/main" id="{8FC97758-3BF8-055A-8271-5C1E80D67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1" y="6136822"/>
            <a:ext cx="22098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3CF32F-1263-AAE4-7C6C-0B17882F9B81}"/>
              </a:ext>
            </a:extLst>
          </p:cNvPr>
          <p:cNvSpPr txBox="1"/>
          <p:nvPr/>
        </p:nvSpPr>
        <p:spPr>
          <a:xfrm>
            <a:off x="4863932" y="364315"/>
            <a:ext cx="2464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anose="020B0403030403020204"/>
              </a:rPr>
              <a:t>About iDentalSoft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8F4A57-B36A-AA70-5648-0A7679997D19}"/>
              </a:ext>
            </a:extLst>
          </p:cNvPr>
          <p:cNvSpPr txBox="1"/>
          <p:nvPr/>
        </p:nvSpPr>
        <p:spPr>
          <a:xfrm>
            <a:off x="917121" y="1212578"/>
            <a:ext cx="2819400" cy="4319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4F4B52"/>
                </a:solidFill>
                <a:effectLst/>
                <a:latin typeface="Myriad Pro Light" panose="020B0403030403020204"/>
              </a:rPr>
              <a:t>Founded in 2010</a:t>
            </a:r>
          </a:p>
          <a:p>
            <a:pPr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4F4B52"/>
              </a:solidFill>
              <a:latin typeface="Myriad Pro Light" panose="020B0403030403020204"/>
            </a:endParaRPr>
          </a:p>
          <a:p>
            <a:pPr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4F4B52"/>
                </a:solidFill>
                <a:effectLst/>
                <a:latin typeface="Myriad Pro Light" panose="020B0403030403020204"/>
              </a:rPr>
              <a:t>Transitioned from server to cloud in 2013</a:t>
            </a:r>
          </a:p>
          <a:p>
            <a:pPr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4F4B52"/>
              </a:solidFill>
              <a:latin typeface="Myriad Pro Light" panose="020B0403030403020204"/>
            </a:endParaRPr>
          </a:p>
          <a:p>
            <a:pPr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4B52"/>
                </a:solidFill>
                <a:latin typeface="Myriad Pro Light" panose="020B0403030403020204"/>
              </a:rPr>
              <a:t>6 different departments </a:t>
            </a:r>
            <a:r>
              <a:rPr lang="en-US" sz="1200" dirty="0">
                <a:solidFill>
                  <a:srgbClr val="4F4B52"/>
                </a:solidFill>
                <a:latin typeface="Myriad Pro Light" panose="020B0403030403020204"/>
              </a:rPr>
              <a:t>(sales, development, support, training, migration, etc.)</a:t>
            </a:r>
            <a:endParaRPr lang="en-US" sz="1200" b="0" i="0" u="none" strike="noStrike" dirty="0">
              <a:solidFill>
                <a:srgbClr val="4F4B52"/>
              </a:solidFill>
              <a:effectLst/>
              <a:latin typeface="Myriad Pro Light" panose="020B0403030403020204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b="0" i="0" u="none" strike="noStrike" dirty="0">
              <a:solidFill>
                <a:srgbClr val="4F4B52"/>
              </a:solidFill>
              <a:effectLst/>
              <a:latin typeface="Myriad Pro Light" panose="020B0403030403020204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4F4B52"/>
                </a:solidFill>
                <a:effectLst/>
                <a:latin typeface="Myriad Pro Light" panose="020B0403030403020204"/>
              </a:rPr>
              <a:t>Offices in Silicon Valley CA and Kansas City MO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b="0" i="0" u="none" strike="noStrike" dirty="0">
              <a:solidFill>
                <a:srgbClr val="4F4B52"/>
              </a:solidFill>
              <a:effectLst/>
              <a:latin typeface="Myriad Pro Light" panose="020B0403030403020204"/>
            </a:endParaRPr>
          </a:p>
          <a:p>
            <a:pPr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4F4B52"/>
                </a:solidFill>
                <a:effectLst/>
                <a:latin typeface="Myriad Pro Light" panose="020B0403030403020204"/>
              </a:rPr>
              <a:t>Privately owned (backed by venture capitalists)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BC0524-2C6C-4359-D8B2-F7AAE55846D1}"/>
              </a:ext>
            </a:extLst>
          </p:cNvPr>
          <p:cNvSpPr txBox="1"/>
          <p:nvPr/>
        </p:nvSpPr>
        <p:spPr>
          <a:xfrm>
            <a:off x="1890804" y="752476"/>
            <a:ext cx="133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yriad Pro Light" panose="020B0403030403020204"/>
              </a:rPr>
              <a:t>Background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A9BCEE-AA16-4811-FAB0-597BD0ED74B0}"/>
              </a:ext>
            </a:extLst>
          </p:cNvPr>
          <p:cNvSpPr txBox="1"/>
          <p:nvPr/>
        </p:nvSpPr>
        <p:spPr>
          <a:xfrm>
            <a:off x="9035277" y="843246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yriad Pro Light" panose="020B0403030403020204"/>
              </a:rPr>
              <a:t>Size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4C397D-6D4A-62E2-0E70-1057F9CF6508}"/>
              </a:ext>
            </a:extLst>
          </p:cNvPr>
          <p:cNvSpPr txBox="1"/>
          <p:nvPr/>
        </p:nvSpPr>
        <p:spPr>
          <a:xfrm>
            <a:off x="7911873" y="1303348"/>
            <a:ext cx="28194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4F4B52"/>
                </a:solidFill>
                <a:effectLst/>
                <a:latin typeface="Myriad Pro Light" panose="020B0403030403020204"/>
              </a:rPr>
              <a:t>1200+ dentists/dental specialist using </a:t>
            </a:r>
            <a:r>
              <a:rPr lang="en-US" sz="1800" b="0" i="0" u="none" strike="noStrike" dirty="0" err="1">
                <a:solidFill>
                  <a:srgbClr val="4F4B52"/>
                </a:solidFill>
                <a:effectLst/>
                <a:latin typeface="Myriad Pro Light" panose="020B0403030403020204"/>
              </a:rPr>
              <a:t>iDS</a:t>
            </a:r>
            <a:r>
              <a:rPr lang="en-US" sz="1800" b="0" i="0" u="none" strike="noStrike" dirty="0">
                <a:solidFill>
                  <a:srgbClr val="4F4B52"/>
                </a:solidFill>
                <a:effectLst/>
                <a:latin typeface="Myriad Pro Light" panose="020B0403030403020204"/>
              </a:rPr>
              <a:t> (public &amp; private)</a:t>
            </a:r>
          </a:p>
          <a:p>
            <a:pPr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4F4B52"/>
              </a:solidFill>
              <a:latin typeface="Myriad Pro Light" panose="020B0403030403020204"/>
            </a:endParaRPr>
          </a:p>
          <a:p>
            <a:pPr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4F4B52"/>
                </a:solidFill>
                <a:effectLst/>
                <a:latin typeface="Myriad Pro Light" panose="020B0403030403020204"/>
              </a:rPr>
              <a:t>National &amp; Internationally based (clients on 5 continents; 15 countries)</a:t>
            </a:r>
          </a:p>
          <a:p>
            <a:pPr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4F4B52"/>
              </a:solidFill>
              <a:latin typeface="Myriad Pro Light" panose="020B0403030403020204"/>
            </a:endParaRPr>
          </a:p>
          <a:p>
            <a:pPr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4F4B52"/>
                </a:solidFill>
                <a:effectLst/>
                <a:latin typeface="Myriad Pro Light" panose="020B0403030403020204"/>
              </a:rPr>
              <a:t>145,000 patients treated every month &amp; documented in </a:t>
            </a:r>
            <a:r>
              <a:rPr lang="en-US" sz="1800" b="0" i="0" u="none" strike="noStrike" dirty="0" err="1">
                <a:solidFill>
                  <a:srgbClr val="4F4B52"/>
                </a:solidFill>
                <a:effectLst/>
                <a:latin typeface="Myriad Pro Light" panose="020B0403030403020204"/>
              </a:rPr>
              <a:t>iDS</a:t>
            </a:r>
            <a:endParaRPr lang="en-US" sz="1800" b="0" i="0" u="none" strike="noStrike" dirty="0">
              <a:solidFill>
                <a:srgbClr val="4F4B52"/>
              </a:solidFill>
              <a:effectLst/>
              <a:latin typeface="Myriad Pro Light" panose="020B0403030403020204"/>
            </a:endParaRPr>
          </a:p>
          <a:p>
            <a:pPr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4F4B52"/>
              </a:solidFill>
              <a:latin typeface="Myriad Pro Light" panose="020B0403030403020204"/>
            </a:endParaRPr>
          </a:p>
          <a:p>
            <a:pPr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4F4B52"/>
                </a:solidFill>
                <a:effectLst/>
                <a:latin typeface="Myriad Pro Light" panose="020B0403030403020204"/>
              </a:rPr>
              <a:t>7+ services offered </a:t>
            </a:r>
          </a:p>
          <a:p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A8DAC7-B7B4-59E4-E1DE-C3C963D8CE1A}"/>
              </a:ext>
            </a:extLst>
          </p:cNvPr>
          <p:cNvSpPr/>
          <p:nvPr/>
        </p:nvSpPr>
        <p:spPr>
          <a:xfrm>
            <a:off x="497888" y="710293"/>
            <a:ext cx="3906610" cy="453700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C55065-A57A-E47D-5FB9-81CD6981FD1D}"/>
              </a:ext>
            </a:extLst>
          </p:cNvPr>
          <p:cNvSpPr/>
          <p:nvPr/>
        </p:nvSpPr>
        <p:spPr>
          <a:xfrm>
            <a:off x="7368269" y="752476"/>
            <a:ext cx="3906610" cy="453700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FB029B-1527-58E6-1229-7FA87AEE5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364" y="1492860"/>
            <a:ext cx="2367659" cy="2971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AD62A3-4D99-8F43-D65E-35EDB2AF4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992" y="3082017"/>
            <a:ext cx="2531399" cy="31473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B899F0-C99F-32FD-5D67-9F4A7FF21979}"/>
              </a:ext>
            </a:extLst>
          </p:cNvPr>
          <p:cNvSpPr txBox="1"/>
          <p:nvPr/>
        </p:nvSpPr>
        <p:spPr>
          <a:xfrm>
            <a:off x="4770662" y="5649431"/>
            <a:ext cx="2107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yriad Pro Light" panose="020B0403030403020204"/>
              </a:rPr>
              <a:t>*  2019 Team Meeting</a:t>
            </a:r>
          </a:p>
          <a:p>
            <a:r>
              <a:rPr lang="en-US" sz="1400" dirty="0">
                <a:solidFill>
                  <a:schemeClr val="bg1"/>
                </a:solidFill>
                <a:latin typeface="Myriad Pro Light" panose="020B0403030403020204"/>
              </a:rPr>
              <a:t>Corinthian Yacht Club, CA</a:t>
            </a:r>
          </a:p>
        </p:txBody>
      </p:sp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6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pic>
        <p:nvPicPr>
          <p:cNvPr id="4098" name="Picture 2" descr="iDentalSoft">
            <a:extLst>
              <a:ext uri="{FF2B5EF4-FFF2-40B4-BE49-F238E27FC236}">
                <a16:creationId xmlns:a16="http://schemas.microsoft.com/office/drawing/2014/main" id="{22EB86BC-1F87-56DA-5BF1-FE4DF6D9A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6193971"/>
            <a:ext cx="22098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B0EEB7-9E46-66B0-38D0-742EA5F29195}"/>
              </a:ext>
            </a:extLst>
          </p:cNvPr>
          <p:cNvSpPr txBox="1"/>
          <p:nvPr/>
        </p:nvSpPr>
        <p:spPr>
          <a:xfrm>
            <a:off x="4718958" y="338818"/>
            <a:ext cx="2740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anose="020B0403030403020204"/>
              </a:rPr>
              <a:t>What is iDentalSoft?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1B2674-B80A-6AE3-5197-A64269BF66E3}"/>
              </a:ext>
            </a:extLst>
          </p:cNvPr>
          <p:cNvSpPr txBox="1"/>
          <p:nvPr/>
        </p:nvSpPr>
        <p:spPr>
          <a:xfrm>
            <a:off x="2257056" y="1032984"/>
            <a:ext cx="767788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rgbClr val="5F6062"/>
                </a:solidFill>
                <a:effectLst/>
                <a:latin typeface="Myriad Pro Light" panose="020B0403030403020204"/>
              </a:rPr>
              <a:t>iDentalSoft is an all-in-one, cloud-based </a:t>
            </a:r>
            <a:endParaRPr lang="en-US" sz="3200" b="0" dirty="0">
              <a:effectLst/>
              <a:latin typeface="Myriad Pro Light" panose="020B0403030403020204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rgbClr val="5F6062"/>
                </a:solidFill>
                <a:effectLst/>
                <a:latin typeface="Myriad Pro Light" panose="020B0403030403020204"/>
              </a:rPr>
              <a:t>dental practice management platform </a:t>
            </a:r>
            <a:endParaRPr lang="en-US" sz="3200" b="0" dirty="0">
              <a:effectLst/>
              <a:latin typeface="Myriad Pro Light" panose="020B0403030403020204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rgbClr val="5F6062"/>
                </a:solidFill>
                <a:effectLst/>
                <a:latin typeface="Myriad Pro Light" panose="020B0403030403020204"/>
              </a:rPr>
              <a:t>for the modern dentist.</a:t>
            </a:r>
            <a:endParaRPr lang="en-US" sz="3200" b="0" dirty="0">
              <a:effectLst/>
              <a:latin typeface="Myriad Pro Light" panose="020B0403030403020204"/>
            </a:endParaRP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D54E3DD-640D-98E8-6450-59D1A6F7E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339" y="2666379"/>
            <a:ext cx="5565321" cy="323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pic>
        <p:nvPicPr>
          <p:cNvPr id="6146" name="Picture 2" descr="iDentalSoft">
            <a:extLst>
              <a:ext uri="{FF2B5EF4-FFF2-40B4-BE49-F238E27FC236}">
                <a16:creationId xmlns:a16="http://schemas.microsoft.com/office/drawing/2014/main" id="{52D213FA-3E01-CBCE-C1A0-368CA22C3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6173560"/>
            <a:ext cx="22098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6A6B3F-CD8E-A267-956D-B29B7E463D68}"/>
              </a:ext>
            </a:extLst>
          </p:cNvPr>
          <p:cNvSpPr txBox="1"/>
          <p:nvPr/>
        </p:nvSpPr>
        <p:spPr>
          <a:xfrm>
            <a:off x="2371279" y="239590"/>
            <a:ext cx="7678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/>
              </a:rPr>
              <a:t>What does it mean to be a “cloud-based” dental software?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6437DB-E761-5B79-003A-738AF774886D}"/>
              </a:ext>
            </a:extLst>
          </p:cNvPr>
          <p:cNvSpPr txBox="1"/>
          <p:nvPr/>
        </p:nvSpPr>
        <p:spPr>
          <a:xfrm>
            <a:off x="304799" y="1570692"/>
            <a:ext cx="37923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 Light"/>
              </a:rPr>
              <a:t>iDentalSoft will store the data &amp; manage backups; all data in the cloud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yriad Pr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yriad Pr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 Light"/>
              </a:rPr>
              <a:t>Dental office can log in from any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yriad Pr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yriad Pr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 Light"/>
              </a:rPr>
              <a:t>iDentalSoft is an all-in-one solution; one program offering many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3C768D-73BC-257F-E634-FE0142223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622" y="1358619"/>
            <a:ext cx="3356305" cy="188792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696EE6-3C89-084C-D9F8-FC46C206F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8076" y="3611461"/>
            <a:ext cx="2990379" cy="236150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2E528A-3B2C-F615-EBCB-59646D503FEF}"/>
              </a:ext>
            </a:extLst>
          </p:cNvPr>
          <p:cNvSpPr txBox="1"/>
          <p:nvPr/>
        </p:nvSpPr>
        <p:spPr>
          <a:xfrm>
            <a:off x="1341340" y="1054375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yriad Pro Light"/>
              </a:rPr>
              <a:t>Cloud-based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06B14A-C3B6-F81B-9B1D-7C2406327254}"/>
              </a:ext>
            </a:extLst>
          </p:cNvPr>
          <p:cNvSpPr txBox="1"/>
          <p:nvPr/>
        </p:nvSpPr>
        <p:spPr>
          <a:xfrm>
            <a:off x="9304853" y="1054375"/>
            <a:ext cx="147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yriad Pro Light"/>
              </a:rPr>
              <a:t>Server-based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DA2C24-4EA5-1C20-77EC-78E00E572799}"/>
              </a:ext>
            </a:extLst>
          </p:cNvPr>
          <p:cNvSpPr txBox="1"/>
          <p:nvPr/>
        </p:nvSpPr>
        <p:spPr>
          <a:xfrm>
            <a:off x="8009855" y="1615596"/>
            <a:ext cx="38773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 Light"/>
              </a:rPr>
              <a:t>Dental office is responsible to store their own data, maintain on-site server &amp; handle their own backups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yriad Pr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yriad Pr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 Light"/>
              </a:rPr>
              <a:t>Dental office is limited on where they can access the software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yriad Pr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yriad Pr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 Light"/>
              </a:rPr>
              <a:t>Dental office uses several different companies for the services needed</a:t>
            </a:r>
          </a:p>
        </p:txBody>
      </p:sp>
    </p:spTree>
    <p:extLst>
      <p:ext uri="{BB962C8B-B14F-4D97-AF65-F5344CB8AC3E}">
        <p14:creationId xmlns:p14="http://schemas.microsoft.com/office/powerpoint/2010/main" val="158200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F25FD4-2126-CE25-9624-BD3D30512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635" y="1432847"/>
            <a:ext cx="3586280" cy="3844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0E505B-A112-A5FD-3171-0CD310610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358" y="1499976"/>
            <a:ext cx="3426067" cy="40980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959D1B-19DE-9BF3-5D84-3B2C72EAD91E}"/>
              </a:ext>
            </a:extLst>
          </p:cNvPr>
          <p:cNvSpPr txBox="1"/>
          <p:nvPr/>
        </p:nvSpPr>
        <p:spPr>
          <a:xfrm>
            <a:off x="4960336" y="377979"/>
            <a:ext cx="2271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anose="020B0403030403020204"/>
              </a:rPr>
              <a:t>Cloud vs. Server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10E9ACC-1A46-2F49-7699-B40C0CC622B6}"/>
              </a:ext>
            </a:extLst>
          </p:cNvPr>
          <p:cNvSpPr/>
          <p:nvPr/>
        </p:nvSpPr>
        <p:spPr>
          <a:xfrm>
            <a:off x="1648622" y="1259994"/>
            <a:ext cx="8472841" cy="449667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iDentalSoft">
            <a:extLst>
              <a:ext uri="{FF2B5EF4-FFF2-40B4-BE49-F238E27FC236}">
                <a16:creationId xmlns:a16="http://schemas.microsoft.com/office/drawing/2014/main" id="{47ABE88A-6CAE-4A35-E021-AB089E04C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6173560"/>
            <a:ext cx="22098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064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pic>
        <p:nvPicPr>
          <p:cNvPr id="6146" name="Picture 2" descr="iDentalSoft">
            <a:extLst>
              <a:ext uri="{FF2B5EF4-FFF2-40B4-BE49-F238E27FC236}">
                <a16:creationId xmlns:a16="http://schemas.microsoft.com/office/drawing/2014/main" id="{52D213FA-3E01-CBCE-C1A0-368CA22C3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6173560"/>
            <a:ext cx="22098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42496A-756D-F557-5071-C1F913DABA8B}"/>
              </a:ext>
            </a:extLst>
          </p:cNvPr>
          <p:cNvSpPr txBox="1"/>
          <p:nvPr/>
        </p:nvSpPr>
        <p:spPr>
          <a:xfrm>
            <a:off x="1510396" y="1547133"/>
            <a:ext cx="8827314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dirty="0">
                <a:latin typeface="Myriad Pro Light" panose="020B0403030403020204"/>
              </a:rPr>
              <a:t>iDentalSoft is hosted on AWS and flexible platform meets </a:t>
            </a:r>
            <a:r>
              <a:rPr lang="en" sz="1800" u="sng" dirty="0">
                <a:latin typeface="Myriad Pro Light" panose="020B0403030403020204"/>
              </a:rPr>
              <a:t>every client’s demand</a:t>
            </a:r>
            <a:r>
              <a:rPr lang="en" sz="1800" dirty="0">
                <a:latin typeface="Myriad Pro Light" panose="020B0403030403020204"/>
              </a:rPr>
              <a:t>. Uniquely, iDS manages client databases individually to secure data crossing, simplify user boarding and data management.</a:t>
            </a:r>
          </a:p>
          <a:p>
            <a:pPr lvl="0">
              <a:spcBef>
                <a:spcPts val="0"/>
              </a:spcBef>
              <a:buNone/>
            </a:pPr>
            <a:endParaRPr lang="en" sz="1400" dirty="0">
              <a:latin typeface="Myriad Pro Light" panose="020B0403030403020204"/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>
                <a:latin typeface="Myriad Pro Light" panose="020B0403030403020204"/>
              </a:rPr>
              <a:t>Hybrid: Shared services (share server)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sz="1800" dirty="0">
              <a:latin typeface="Myriad Pro Light" panose="020B0403030403020204"/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sz="1800" dirty="0">
              <a:latin typeface="Myriad Pro Light" panose="020B0403030403020204"/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>
                <a:latin typeface="Myriad Pro Light" panose="020B0403030403020204"/>
              </a:rPr>
              <a:t>Private: Separate services (allocated server)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>
              <a:latin typeface="Myriad Pro Light" panose="020B0403030403020204"/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sz="1800" dirty="0">
              <a:latin typeface="Myriad Pro Light" panose="020B0403030403020204"/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>
                <a:latin typeface="Myriad Pro Light" panose="020B0403030403020204"/>
              </a:rPr>
              <a:t>Custom: Combination of having a private application, database hosting service plus secure all ports (single port use 443). </a:t>
            </a:r>
          </a:p>
        </p:txBody>
      </p:sp>
      <p:sp>
        <p:nvSpPr>
          <p:cNvPr id="12" name="Shape 76">
            <a:extLst>
              <a:ext uri="{FF2B5EF4-FFF2-40B4-BE49-F238E27FC236}">
                <a16:creationId xmlns:a16="http://schemas.microsoft.com/office/drawing/2014/main" id="{A5E3F2EF-9249-2C89-E081-55FA8AE0200E}"/>
              </a:ext>
            </a:extLst>
          </p:cNvPr>
          <p:cNvSpPr txBox="1">
            <a:spLocks/>
          </p:cNvSpPr>
          <p:nvPr/>
        </p:nvSpPr>
        <p:spPr>
          <a:xfrm>
            <a:off x="3827124" y="404201"/>
            <a:ext cx="4537751" cy="59183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anose="020B0403030403020204"/>
              </a:rPr>
              <a:t>How is iDentalSoft’s data stored?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FD194E8-8DBD-142A-8F78-50ED781D5E22}"/>
              </a:ext>
            </a:extLst>
          </p:cNvPr>
          <p:cNvSpPr/>
          <p:nvPr/>
        </p:nvSpPr>
        <p:spPr>
          <a:xfrm>
            <a:off x="1065439" y="1179738"/>
            <a:ext cx="9776732" cy="413112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6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tree with colorful leaves&#10;&#10;Description automatically generated">
            <a:extLst>
              <a:ext uri="{FF2B5EF4-FFF2-40B4-BE49-F238E27FC236}">
                <a16:creationId xmlns:a16="http://schemas.microsoft.com/office/drawing/2014/main" id="{F231DCD0-0179-9257-B83D-DD9D676A42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4" y="4457699"/>
            <a:ext cx="2638425" cy="2638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959D1B-19DE-9BF3-5D84-3B2C72EAD91E}"/>
              </a:ext>
            </a:extLst>
          </p:cNvPr>
          <p:cNvSpPr txBox="1"/>
          <p:nvPr/>
        </p:nvSpPr>
        <p:spPr>
          <a:xfrm>
            <a:off x="3685478" y="480033"/>
            <a:ext cx="466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anose="020B0403030403020204"/>
              </a:rPr>
              <a:t>How we manage our dental offices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Light" panose="020B0403030403020204"/>
            </a:endParaRPr>
          </a:p>
        </p:txBody>
      </p:sp>
      <p:pic>
        <p:nvPicPr>
          <p:cNvPr id="11" name="Picture 2" descr="iDentalSoft">
            <a:extLst>
              <a:ext uri="{FF2B5EF4-FFF2-40B4-BE49-F238E27FC236}">
                <a16:creationId xmlns:a16="http://schemas.microsoft.com/office/drawing/2014/main" id="{47ABE88A-6CAE-4A35-E021-AB089E04C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6173560"/>
            <a:ext cx="22098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CEE020-2B2D-8622-0F3C-DC38899E2BB1}"/>
              </a:ext>
            </a:extLst>
          </p:cNvPr>
          <p:cNvSpPr txBox="1"/>
          <p:nvPr/>
        </p:nvSpPr>
        <p:spPr>
          <a:xfrm>
            <a:off x="1627414" y="1400684"/>
            <a:ext cx="927735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Myriad Pro Light" panose="020B0403030403020204"/>
              </a:rPr>
              <a:t>iDentalSoft provides full support and services: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800" dirty="0">
              <a:latin typeface="Myriad Pro Light" panose="020B0403030403020204"/>
            </a:endParaRPr>
          </a:p>
          <a:p>
            <a:pPr marL="51435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latin typeface="Myriad Pro Light" panose="020B0403030403020204"/>
              </a:rPr>
              <a:t>Custom development (enhancements)</a:t>
            </a:r>
          </a:p>
          <a:p>
            <a:pPr marL="2286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" sz="1800" dirty="0">
              <a:latin typeface="Myriad Pro Light" panose="020B0403030403020204"/>
            </a:endParaRPr>
          </a:p>
          <a:p>
            <a:pPr marL="51435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latin typeface="Myriad Pro Light" panose="020B0403030403020204"/>
              </a:rPr>
              <a:t>Data Migration</a:t>
            </a:r>
          </a:p>
          <a:p>
            <a:pPr marL="2286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latin typeface="Myriad Pro Light" panose="020B0403030403020204"/>
              </a:rPr>
              <a:t>	- Custom migration (for non-standard data)</a:t>
            </a:r>
          </a:p>
          <a:p>
            <a:pPr marL="2286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latin typeface="Myriad Pro Light" panose="020B0403030403020204"/>
              </a:rPr>
              <a:t>	- Full automation tool</a:t>
            </a:r>
          </a:p>
          <a:p>
            <a:pPr marL="2286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latin typeface="Myriad Pro Light" panose="020B0403030403020204"/>
              </a:rPr>
              <a:t>	- Full migration to a Live Ledger (most dental software, Dentrix, OpenDental, etc…)</a:t>
            </a:r>
          </a:p>
          <a:p>
            <a:pPr marL="2286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latin typeface="Myriad Pro Light" panose="020B0403030403020204"/>
              </a:rPr>
              <a:t> </a:t>
            </a:r>
          </a:p>
          <a:p>
            <a:pPr marL="51435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latin typeface="Myriad Pro Light" panose="020B0403030403020204"/>
              </a:rPr>
              <a:t>Support Call Center</a:t>
            </a:r>
          </a:p>
          <a:p>
            <a:pPr marL="2286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latin typeface="Myriad Pro Light" panose="020B0403030403020204"/>
              </a:rPr>
              <a:t>	- Practice Management services/support</a:t>
            </a:r>
          </a:p>
          <a:p>
            <a:pPr marL="2286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latin typeface="Myriad Pro Light" panose="020B0403030403020204"/>
              </a:rPr>
              <a:t>	- Billing/Insurance Collection services/support</a:t>
            </a:r>
          </a:p>
          <a:p>
            <a:pPr marL="2286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latin typeface="Myriad Pro Light" panose="020B0403030403020204"/>
              </a:rPr>
              <a:t>	- Payment System services/support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57E7A4-FD5F-55D1-DD56-C1681E9A9BFE}"/>
              </a:ext>
            </a:extLst>
          </p:cNvPr>
          <p:cNvSpPr/>
          <p:nvPr/>
        </p:nvSpPr>
        <p:spPr>
          <a:xfrm>
            <a:off x="1081768" y="1126671"/>
            <a:ext cx="9870621" cy="424134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5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83C78BC638F043ADC332075ADF6D9F" ma:contentTypeVersion="14" ma:contentTypeDescription="Create a new document." ma:contentTypeScope="" ma:versionID="d5ef9dc2e1f616cf4b4d98190987f1cd">
  <xsd:schema xmlns:xsd="http://www.w3.org/2001/XMLSchema" xmlns:xs="http://www.w3.org/2001/XMLSchema" xmlns:p="http://schemas.microsoft.com/office/2006/metadata/properties" xmlns:ns2="ee36578f-8222-40a7-863e-3e150c1c0bf7" xmlns:ns3="5a202a1f-a3da-4432-b65e-905e9552fcf8" targetNamespace="http://schemas.microsoft.com/office/2006/metadata/properties" ma:root="true" ma:fieldsID="dcca7ba743b1513ef1db5282c68629f5" ns2:_="" ns3:_="">
    <xsd:import namespace="ee36578f-8222-40a7-863e-3e150c1c0bf7"/>
    <xsd:import namespace="5a202a1f-a3da-4432-b65e-905e9552fc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36578f-8222-40a7-863e-3e150c1c0b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f8d8871-522c-4e67-9b15-3f589a5b8b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02a1f-a3da-4432-b65e-905e9552fcf8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7b29e12-a39a-402d-8173-4fbb2591f3db}" ma:internalName="TaxCatchAll" ma:showField="CatchAllData" ma:web="5a202a1f-a3da-4432-b65e-905e9552fc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202a1f-a3da-4432-b65e-905e9552fcf8" xsi:nil="true"/>
    <lcf76f155ced4ddcb4097134ff3c332f xmlns="ee36578f-8222-40a7-863e-3e150c1c0bf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C55677A-9C1A-438F-B1FF-4C59CEE0005D}"/>
</file>

<file path=customXml/itemProps2.xml><?xml version="1.0" encoding="utf-8"?>
<ds:datastoreItem xmlns:ds="http://schemas.openxmlformats.org/officeDocument/2006/customXml" ds:itemID="{A7D3FE3C-250C-43AD-BD9C-2D7F260C246B}"/>
</file>

<file path=customXml/itemProps3.xml><?xml version="1.0" encoding="utf-8"?>
<ds:datastoreItem xmlns:ds="http://schemas.openxmlformats.org/officeDocument/2006/customXml" ds:itemID="{6123FECC-6397-495F-A736-265337F15C8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8321</TotalTime>
  <Words>552</Words>
  <Application>Microsoft Office PowerPoint</Application>
  <PresentationFormat>Widescreen</PresentationFormat>
  <Paragraphs>129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Myriad Pro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Lane DeVoile</dc:creator>
  <cp:lastModifiedBy>Thomas Stupka</cp:lastModifiedBy>
  <cp:revision>31</cp:revision>
  <dcterms:created xsi:type="dcterms:W3CDTF">2023-08-22T16:15:59Z</dcterms:created>
  <dcterms:modified xsi:type="dcterms:W3CDTF">2023-10-05T18:46:04Z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0x010100D583C78BC638F043ADC332075ADF6D9F</vt:lpwstr>
  </property>
</Properties>
</file>